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jpeg" ContentType="image/jpe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wmf" ContentType="image/x-wmf"/>
  <Override PartName="/ppt/media/image10.png" ContentType="image/png"/>
  <Override PartName="/ppt/media/image23.png" ContentType="image/png"/>
  <Override PartName="/ppt/media/image8.png" ContentType="image/png"/>
  <Override PartName="/ppt/media/image6.wmf" ContentType="image/x-wmf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0.png" ContentType="image/png"/>
  <Override PartName="/ppt/media/image16.wmf" ContentType="image/x-wmf"/>
  <Override PartName="/ppt/media/image36.wmf" ContentType="image/x-wmf"/>
  <Override PartName="/ppt/media/image1.wmf" ContentType="image/x-wmf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3817600" cy="7772400"/>
  <p:notesSz cx="9296400" cy="701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9ABA070-C9BF-4A95-A2C5-6162179294B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AC2BFB9B-7D61-4810-AA1D-DDCA07C5C33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207C029F-D1B8-45B5-A758-12188053FF2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29D367EA-4DCB-49A8-8DD4-DD6F6648D4A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A1D6B4C3-99BB-4A27-8BE3-BDC31552A45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6A4641C-4D80-42E4-8310-7977FC474C8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C054584E-E3C6-4032-8699-12C6ED65E57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31E00ADF-B1F8-4924-B8DC-32D390DE64C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D8E734FB-2D27-42BE-BA2A-CB45F3F4E50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BC1092FD-5049-4747-8D92-BC7E2E37D33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58CE39C-112A-4F52-B9E9-3BE57D271E7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BF877D73-5852-4EB4-A841-FBAEF091AC0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A1866732-0060-4B7B-B754-278F727FBCC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55AEE365-B88B-411A-858D-49E7808F5F9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ED662980-C073-479E-A757-0F740545BE6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2B963AA-E329-435E-ABE3-44292712867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066CA468-D491-4020-A527-9649EC34521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929520" y="3373920"/>
            <a:ext cx="7436880" cy="276012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5265720" y="6658560"/>
            <a:ext cx="4028040" cy="351360"/>
          </a:xfrm>
          <a:prstGeom prst="rect">
            <a:avLst/>
          </a:prstGeom>
          <a:noFill/>
          <a:ln>
            <a:noFill/>
          </a:ln>
        </p:spPr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6A571681-26F2-4E1E-862E-ADC57C58BE3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8200" y="701316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32936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820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42840" y="6515640"/>
            <a:ext cx="1193040" cy="95184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42840" y="6515640"/>
            <a:ext cx="1193040" cy="951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200" y="2743200"/>
            <a:ext cx="12561120" cy="1271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820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32936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200" y="701316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200" y="701316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32936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820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3642840" y="6515640"/>
            <a:ext cx="1193040" cy="9518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3642840" y="6515640"/>
            <a:ext cx="1193040" cy="951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28200" y="2743200"/>
            <a:ext cx="12561120" cy="1271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820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95184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329360" y="701316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20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329360" y="6515640"/>
            <a:ext cx="352440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8200" y="7013160"/>
            <a:ext cx="7222320" cy="453960"/>
          </a:xfrm>
          <a:prstGeom prst="rect">
            <a:avLst/>
          </a:prstGeom>
        </p:spPr>
        <p:txBody>
          <a:bodyPr lIns="0" rIns="0" tIns="0" bIns="0"/>
          <a:p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238440"/>
            <a:ext cx="13817160" cy="1533600"/>
          </a:xfrm>
          <a:prstGeom prst="rect">
            <a:avLst/>
          </a:prstGeom>
          <a:solidFill>
            <a:srgbClr val="001236"/>
          </a:solidFill>
          <a:ln w="12600">
            <a:solidFill>
              <a:srgbClr val="1327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28200" y="2743200"/>
            <a:ext cx="12561120" cy="27428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ts val="1799"/>
              </a:lnSpc>
            </a:pPr>
            <a:r>
              <a:rPr b="1" lang="en-US" sz="4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28200" y="6515640"/>
            <a:ext cx="7222320" cy="951840"/>
          </a:xfrm>
          <a:prstGeom prst="rect">
            <a:avLst/>
          </a:prstGeom>
        </p:spPr>
        <p:txBody>
          <a:bodyPr lIns="0" rIns="0" tIns="0" bIns="0" anchor="b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3" descr=""/>
          <p:cNvPicPr/>
          <p:nvPr/>
        </p:nvPicPr>
        <p:blipFill>
          <a:blip r:embed="rId2"/>
          <a:stretch/>
        </p:blipFill>
        <p:spPr>
          <a:xfrm>
            <a:off x="628200" y="457200"/>
            <a:ext cx="1371240" cy="914040"/>
          </a:xfrm>
          <a:prstGeom prst="rect">
            <a:avLst/>
          </a:prstGeom>
          <a:ln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8164800" y="6515640"/>
            <a:ext cx="5024160" cy="951840"/>
          </a:xfrm>
          <a:prstGeom prst="rect">
            <a:avLst/>
          </a:prstGeom>
        </p:spPr>
        <p:txBody>
          <a:bodyPr lIns="0" rIns="0" tIns="0" bIns="0" anchor="b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r>
              <a:rPr b="1" lang="en-US" sz="15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7" descr=""/>
          <p:cNvPicPr/>
          <p:nvPr/>
        </p:nvPicPr>
        <p:blipFill>
          <a:blip r:embed="rId3"/>
          <a:stretch/>
        </p:blipFill>
        <p:spPr>
          <a:xfrm>
            <a:off x="11317680" y="457200"/>
            <a:ext cx="1871640" cy="9140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Num"/>
          </p:nvPr>
        </p:nvSpPr>
        <p:spPr>
          <a:xfrm>
            <a:off x="10049040" y="7203960"/>
            <a:ext cx="3108600" cy="41328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Robust Onboard Multimodal Localization for Unmanned Systems (ROMuLUS) </a:t>
            </a:r>
            <a:fld id="{AF971E82-9AF0-426F-AC6C-2BEDF259E0EF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/>
          </p:nvPr>
        </p:nvSpPr>
        <p:spPr>
          <a:xfrm>
            <a:off x="628200" y="7203960"/>
            <a:ext cx="4663080" cy="41328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2" name="Picture 4" descr=""/>
          <p:cNvPicPr/>
          <p:nvPr/>
        </p:nvPicPr>
        <p:blipFill>
          <a:blip r:embed="rId2"/>
          <a:srcRect l="0" t="0" r="1478" b="0"/>
          <a:stretch/>
        </p:blipFill>
        <p:spPr>
          <a:xfrm>
            <a:off x="0" y="0"/>
            <a:ext cx="13817160" cy="1234080"/>
          </a:xfrm>
          <a:prstGeom prst="rect">
            <a:avLst/>
          </a:prstGeom>
          <a:ln>
            <a:noFill/>
          </a:ln>
        </p:spPr>
      </p:pic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2826360" y="640080"/>
            <a:ext cx="10048680" cy="45684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8200" y="1763280"/>
            <a:ext cx="12529800" cy="5257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500" spc="-1" strike="noStrike">
                <a:solidFill>
                  <a:srgbClr val="4a7eca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9" descr=""/>
          <p:cNvPicPr/>
          <p:nvPr/>
        </p:nvPicPr>
        <p:blipFill>
          <a:blip r:embed="rId3"/>
          <a:stretch/>
        </p:blipFill>
        <p:spPr>
          <a:xfrm>
            <a:off x="628200" y="233280"/>
            <a:ext cx="1142640" cy="767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Design - Goal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LTA agent that would reflect the simulations using on-board computing and sensing alone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control the swarm’s position and properties using a single centralized controller, regardless of scaling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35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6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9891042A-0626-4FCA-B925-03A62F4013DD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45684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Controller - Adafruit Feather M0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Communication – Integrated WIFI, UDP broadcast client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Localization - MaxBotix ping sensors (6-7 per agent)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Orientation – Adafruit BNO055 IMU sensor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40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A24E3AE7-5B93-41F0-8A3F-8E9A1F85E950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756000" y="4023360"/>
            <a:ext cx="2901600" cy="290160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5669280" y="4297680"/>
            <a:ext cx="2378160" cy="23547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9530640" y="4023360"/>
            <a:ext cx="3179520" cy="317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Design – Ver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envelopes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Differential drive system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Drag sting altitude control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6" descr=""/>
          <p:cNvPicPr/>
          <p:nvPr/>
        </p:nvPicPr>
        <p:blipFill>
          <a:blip r:embed="rId1"/>
          <a:stretch/>
        </p:blipFill>
        <p:spPr>
          <a:xfrm>
            <a:off x="4476960" y="3629880"/>
            <a:ext cx="4863600" cy="3390840"/>
          </a:xfrm>
          <a:prstGeom prst="rect">
            <a:avLst/>
          </a:prstGeom>
          <a:ln>
            <a:noFill/>
          </a:ln>
        </p:spPr>
      </p:pic>
      <p:pic>
        <p:nvPicPr>
          <p:cNvPr id="148" name="Picture 7" descr=""/>
          <p:cNvPicPr/>
          <p:nvPr/>
        </p:nvPicPr>
        <p:blipFill>
          <a:blip r:embed="rId2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49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0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2A620170-DF6B-4582-85C3-A9D06CB46D4D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Offset Holonomic Drive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Unlike traditional holonomic drives, this drive maintains a forward direction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to control. By just controlling for heading, a correcting moment is applied as a by product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7" descr=""/>
          <p:cNvPicPr/>
          <p:nvPr/>
        </p:nvPicPr>
        <p:blipFill>
          <a:blip r:embed="rId1"/>
          <a:stretch/>
        </p:blipFill>
        <p:spPr>
          <a:xfrm>
            <a:off x="1653480" y="3814560"/>
            <a:ext cx="4039920" cy="3206160"/>
          </a:xfrm>
          <a:prstGeom prst="rect">
            <a:avLst/>
          </a:prstGeom>
          <a:ln>
            <a:noFill/>
          </a:ln>
        </p:spPr>
      </p:pic>
      <p:pic>
        <p:nvPicPr>
          <p:cNvPr id="154" name="Picture 8" descr=""/>
          <p:cNvPicPr/>
          <p:nvPr/>
        </p:nvPicPr>
        <p:blipFill>
          <a:blip r:embed="rId2"/>
          <a:stretch/>
        </p:blipFill>
        <p:spPr>
          <a:xfrm>
            <a:off x="6969960" y="3886200"/>
            <a:ext cx="5316120" cy="3246840"/>
          </a:xfrm>
          <a:prstGeom prst="rect">
            <a:avLst/>
          </a:prstGeom>
          <a:ln>
            <a:noFill/>
          </a:ln>
        </p:spPr>
      </p:pic>
      <p:pic>
        <p:nvPicPr>
          <p:cNvPr id="155" name="Picture 9" descr=""/>
          <p:cNvPicPr/>
          <p:nvPr/>
        </p:nvPicPr>
        <p:blipFill>
          <a:blip r:embed="rId3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56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7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409C17B0-BFFA-4087-9223-A732485C553D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 Design – Controller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508320" y="1895760"/>
            <a:ext cx="2138760" cy="830520"/>
          </a:xfrm>
          <a:prstGeom prst="roundRect">
            <a:avLst>
              <a:gd name="adj" fmla="val 10000"/>
            </a:avLst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1960" rIns="87480" tIns="111960" bIns="111600" anchor="ctr"/>
          <a:p>
            <a:pPr algn="ctr">
              <a:lnSpc>
                <a:spcPct val="90000"/>
              </a:lnSpc>
            </a:pPr>
            <a:r>
              <a:rPr b="0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Configure Motor Driver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2861280" y="2046240"/>
            <a:ext cx="453240" cy="5302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3503160" y="1895760"/>
            <a:ext cx="2138760" cy="830520"/>
          </a:xfrm>
          <a:prstGeom prst="roundRect">
            <a:avLst>
              <a:gd name="adj" fmla="val 10000"/>
            </a:avLst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1960" rIns="87480" tIns="111960" bIns="111600" anchor="ctr"/>
          <a:p>
            <a:pPr algn="ctr">
              <a:lnSpc>
                <a:spcPct val="90000"/>
              </a:lnSpc>
            </a:pPr>
            <a:r>
              <a:rPr b="0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 to BlimpNet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5855760" y="2046240"/>
            <a:ext cx="453240" cy="5302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6497640" y="1895760"/>
            <a:ext cx="2138760" cy="830520"/>
          </a:xfrm>
          <a:prstGeom prst="roundRect">
            <a:avLst>
              <a:gd name="adj" fmla="val 10000"/>
            </a:avLst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1960" rIns="87480" tIns="111960" bIns="111600" anchor="ctr"/>
          <a:p>
            <a:pPr algn="ctr">
              <a:lnSpc>
                <a:spcPct val="90000"/>
              </a:lnSpc>
            </a:pPr>
            <a:r>
              <a:rPr b="0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Calibrate IMU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8850600" y="2046240"/>
            <a:ext cx="453240" cy="5302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9492120" y="1895760"/>
            <a:ext cx="2138760" cy="830520"/>
          </a:xfrm>
          <a:prstGeom prst="roundRect">
            <a:avLst>
              <a:gd name="adj" fmla="val 10000"/>
            </a:avLst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11960" rIns="87480" tIns="111960" bIns="111600" anchor="ctr"/>
          <a:p>
            <a:pPr algn="ctr">
              <a:lnSpc>
                <a:spcPct val="90000"/>
              </a:lnSpc>
            </a:pPr>
            <a:r>
              <a:rPr b="0" lang="en-US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Begin Firing Pings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12105360" y="2171880"/>
            <a:ext cx="1400400" cy="3364200"/>
          </a:xfrm>
          <a:prstGeom prst="curvedLeftArrow">
            <a:avLst>
              <a:gd name="adj1" fmla="val 33109"/>
              <a:gd name="adj2" fmla="val 50000"/>
              <a:gd name="adj3" fmla="val 42291"/>
            </a:avLst>
          </a:prstGeom>
          <a:solidFill>
            <a:srgbClr val="1a365d"/>
          </a:solidFill>
          <a:ln w="12600">
            <a:solidFill>
              <a:srgbClr val="13274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"/>
          <p:cNvSpPr/>
          <p:nvPr/>
        </p:nvSpPr>
        <p:spPr>
          <a:xfrm>
            <a:off x="10353960" y="4507560"/>
            <a:ext cx="1531440" cy="1531440"/>
          </a:xfrm>
          <a:prstGeom prst="ellipse">
            <a:avLst/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Parse Global 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1"/>
          <p:cNvSpPr/>
          <p:nvPr/>
        </p:nvSpPr>
        <p:spPr>
          <a:xfrm rot="8506200">
            <a:off x="10190160" y="5641560"/>
            <a:ext cx="26928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2"/>
          <p:cNvSpPr/>
          <p:nvPr/>
        </p:nvSpPr>
        <p:spPr>
          <a:xfrm>
            <a:off x="8751240" y="5770080"/>
            <a:ext cx="1531440" cy="1531440"/>
          </a:xfrm>
          <a:prstGeom prst="ellipse">
            <a:avLst/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Force Vectors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3"/>
          <p:cNvSpPr/>
          <p:nvPr/>
        </p:nvSpPr>
        <p:spPr>
          <a:xfrm rot="10800000">
            <a:off x="8633160" y="6794640"/>
            <a:ext cx="28404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4"/>
          <p:cNvSpPr/>
          <p:nvPr/>
        </p:nvSpPr>
        <p:spPr>
          <a:xfrm>
            <a:off x="6682680" y="5770080"/>
            <a:ext cx="1531440" cy="1531440"/>
          </a:xfrm>
          <a:prstGeom prst="ellipse">
            <a:avLst/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 Force Vectors and Input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5"/>
          <p:cNvSpPr/>
          <p:nvPr/>
        </p:nvSpPr>
        <p:spPr>
          <a:xfrm rot="13280400">
            <a:off x="6507360" y="5585760"/>
            <a:ext cx="30816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6"/>
          <p:cNvSpPr/>
          <p:nvPr/>
        </p:nvSpPr>
        <p:spPr>
          <a:xfrm>
            <a:off x="5095440" y="4373640"/>
            <a:ext cx="1531440" cy="1531440"/>
          </a:xfrm>
          <a:prstGeom prst="ellipse">
            <a:avLst/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 Motor Inputs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7"/>
          <p:cNvSpPr/>
          <p:nvPr/>
        </p:nvSpPr>
        <p:spPr>
          <a:xfrm rot="19308600">
            <a:off x="6520680" y="4259880"/>
            <a:ext cx="26100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8"/>
          <p:cNvSpPr/>
          <p:nvPr/>
        </p:nvSpPr>
        <p:spPr>
          <a:xfrm>
            <a:off x="6687000" y="3121560"/>
            <a:ext cx="1531440" cy="1531440"/>
          </a:xfrm>
          <a:prstGeom prst="ellipse">
            <a:avLst/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Drive Motors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9"/>
          <p:cNvSpPr/>
          <p:nvPr/>
        </p:nvSpPr>
        <p:spPr>
          <a:xfrm rot="6600">
            <a:off x="8335800" y="3630960"/>
            <a:ext cx="28152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0"/>
          <p:cNvSpPr/>
          <p:nvPr/>
        </p:nvSpPr>
        <p:spPr>
          <a:xfrm>
            <a:off x="8751240" y="3125520"/>
            <a:ext cx="1531440" cy="1531440"/>
          </a:xfrm>
          <a:prstGeom prst="ellipse">
            <a:avLst/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24120" rIns="24120" tIns="24120" bIns="24120" anchor="ctr"/>
          <a:p>
            <a:pPr algn="ctr">
              <a:lnSpc>
                <a:spcPct val="90000"/>
              </a:lnSpc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Servo Height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1"/>
          <p:cNvSpPr/>
          <p:nvPr/>
        </p:nvSpPr>
        <p:spPr>
          <a:xfrm rot="2445600">
            <a:off x="10157400" y="4318200"/>
            <a:ext cx="309240" cy="516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2"/>
          <p:cNvSpPr/>
          <p:nvPr/>
        </p:nvSpPr>
        <p:spPr>
          <a:xfrm>
            <a:off x="7514280" y="4989240"/>
            <a:ext cx="2093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3"/>
          <p:cNvSpPr/>
          <p:nvPr/>
        </p:nvSpPr>
        <p:spPr>
          <a:xfrm>
            <a:off x="503640" y="6353640"/>
            <a:ext cx="1416600" cy="849960"/>
          </a:xfrm>
          <a:prstGeom prst="roundRect">
            <a:avLst>
              <a:gd name="adj" fmla="val 10000"/>
            </a:avLst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01160" rIns="76320" tIns="101160" bIns="101160" anchor="ctr"/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Ping Sensors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4"/>
          <p:cNvSpPr/>
          <p:nvPr/>
        </p:nvSpPr>
        <p:spPr>
          <a:xfrm>
            <a:off x="1990800" y="6603120"/>
            <a:ext cx="149040" cy="3510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5"/>
          <p:cNvSpPr/>
          <p:nvPr/>
        </p:nvSpPr>
        <p:spPr>
          <a:xfrm>
            <a:off x="2202120" y="6353640"/>
            <a:ext cx="1416600" cy="849960"/>
          </a:xfrm>
          <a:prstGeom prst="roundRect">
            <a:avLst>
              <a:gd name="adj" fmla="val 10000"/>
            </a:avLst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01160" rIns="76320" tIns="101160" bIns="101160" anchor="ctr"/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Clean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6"/>
          <p:cNvSpPr/>
          <p:nvPr/>
        </p:nvSpPr>
        <p:spPr>
          <a:xfrm>
            <a:off x="3705840" y="6603120"/>
            <a:ext cx="182880" cy="3510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aeb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7"/>
          <p:cNvSpPr/>
          <p:nvPr/>
        </p:nvSpPr>
        <p:spPr>
          <a:xfrm>
            <a:off x="3965040" y="6353640"/>
            <a:ext cx="1416600" cy="849960"/>
          </a:xfrm>
          <a:prstGeom prst="roundRect">
            <a:avLst>
              <a:gd name="adj" fmla="val 10000"/>
            </a:avLst>
          </a:prstGeom>
          <a:solidFill>
            <a:srgbClr val="1b365d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01160" rIns="76320" tIns="101160" bIns="101160" anchor="ctr"/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Fire Pings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8"/>
          <p:cNvSpPr/>
          <p:nvPr/>
        </p:nvSpPr>
        <p:spPr>
          <a:xfrm>
            <a:off x="540000" y="5460840"/>
            <a:ext cx="25264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Ping Interrupt Service Routine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Picture 19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87" name="CustomShape 29"/>
          <p:cNvSpPr/>
          <p:nvPr/>
        </p:nvSpPr>
        <p:spPr>
          <a:xfrm>
            <a:off x="512280" y="1362600"/>
            <a:ext cx="1976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Setting up…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30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9" name="TextShape 31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95F16393-C288-4DA0-A347-C3B58FAA4270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Preliminary tests have been run to assess the qualitative nature of the blimps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that need tuning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Virtual force curve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Ping frequency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Ping data filtering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Ping positioning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Altitude PID parameters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tuned, Vicon will be used to capture the quantitative response to motor inputs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data will be used to tune the simulation parameters until the results match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5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93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4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D464C674-5D2B-4FD3-A828-D57C3DC11A53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6798F0AC-874C-4024-9FE4-2D7ADB1F853E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the simulation from M</a:t>
            </a:r>
            <a:r>
              <a:rPr b="0" lang="en-US" sz="20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ATLAB</a:t>
            </a: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a faster platform such as Scrimmage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a way for the agents to differentiate between a fellow agent and other objects. This would allow the agents to work in tight spaces without ‘sticking’ to the walls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Expand sensing to a sphere around the agent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a global State Space that includes things such 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swarm location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Swarm radius/density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Swarm fanning (column or row formations)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 deployable sensors that would allow a centralized controller to use the global State Space and an advanced control to accomplish a task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5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common form of swarm control leverages virtual forces generated through proximity to neighbors [1]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combined with orientation matching. Such agents are referred to as Boids (shown below)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Easy to implement with global sensing (i.e. Vicon) but this removes the swarm’s portability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Picture 5" descr=""/>
          <p:cNvPicPr/>
          <p:nvPr/>
        </p:nvPicPr>
        <p:blipFill>
          <a:blip r:embed="rId1"/>
          <a:stretch/>
        </p:blipFill>
        <p:spPr>
          <a:xfrm>
            <a:off x="5243040" y="4522320"/>
            <a:ext cx="3331440" cy="2498400"/>
          </a:xfrm>
          <a:prstGeom prst="rect">
            <a:avLst/>
          </a:prstGeom>
          <a:ln w="19080">
            <a:solidFill>
              <a:srgbClr val="808080"/>
            </a:solidFill>
            <a:round/>
          </a:ln>
        </p:spPr>
      </p:pic>
      <p:pic>
        <p:nvPicPr>
          <p:cNvPr id="88" name="Picture 6" descr=""/>
          <p:cNvPicPr/>
          <p:nvPr/>
        </p:nvPicPr>
        <p:blipFill>
          <a:blip r:embed="rId2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89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F3C31690-1604-43CF-B013-9CCB094B863D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TextShape 5"/>
          <p:cNvSpPr txBox="1"/>
          <p:nvPr/>
        </p:nvSpPr>
        <p:spPr>
          <a:xfrm>
            <a:off x="9298440" y="7498080"/>
            <a:ext cx="44175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Brambilla, M. et al, Swarm robotics: A literature review, 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Goal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 virtual force control using onboard sensing and computing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Explore emergent behavior resulting from inherent sensor limitations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Constraints: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agent-to-agent communication that would reduce scalability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specialized sensors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Portable anywhere the agents can operate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95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2356B6A5-1A38-4CD0-A260-A2D1570D7AB3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M</a:t>
            </a:r>
            <a:r>
              <a:rPr b="0" lang="en-US" sz="16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ATLAB </a:t>
            </a: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create simulation environments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Allowed me to quickly iterate through possible onboard sensing configurations as I became familiar with blimp design and control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simulations used single integrator dynamics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Agents ‘sensed’ closest neighbors and simply moved to their average location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00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1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8AFDCCA2-60DE-4695-BC22-142479A5C298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few obvious problems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integrator dynamics are not useful in most cases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Agents cannot always sense their closest neighbors, only the closest neighbors within the sensor’s ‘line of sight’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01940F5A-0530-4BD6-82B2-99E1B5DE3C11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 - Dynamics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Eventually moved to double integrator dynamics with orientation included as a state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b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Dampening values approximated with early blimp designs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pic>
        <p:nvPicPr>
          <p:cNvPr id="110" name="Picture 6" descr=""/>
          <p:cNvPicPr/>
          <p:nvPr/>
        </p:nvPicPr>
        <p:blipFill>
          <a:blip r:embed="rId2"/>
          <a:stretch/>
        </p:blipFill>
        <p:spPr>
          <a:xfrm>
            <a:off x="2550240" y="3802320"/>
            <a:ext cx="8717040" cy="2272680"/>
          </a:xfrm>
          <a:prstGeom prst="rect">
            <a:avLst/>
          </a:prstGeom>
          <a:ln>
            <a:noFill/>
          </a:ln>
        </p:spPr>
      </p:pic>
      <p:sp>
        <p:nvSpPr>
          <p:cNvPr id="111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133812A9-A9FB-41C1-8829-CAB08C1D37D6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Line 5"/>
          <p:cNvSpPr/>
          <p:nvPr/>
        </p:nvSpPr>
        <p:spPr>
          <a:xfrm>
            <a:off x="11265480" y="4224600"/>
            <a:ext cx="0" cy="142632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 - Sensing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Senses the closest neighbors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to one neighbor sensed per region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a zone had no neighbors within its sensing range, treat as empty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agents share an orientation. Allows coordinated movement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6" descr=""/>
          <p:cNvPicPr/>
          <p:nvPr/>
        </p:nvPicPr>
        <p:blipFill>
          <a:blip r:embed="rId1"/>
          <a:stretch/>
        </p:blipFill>
        <p:spPr>
          <a:xfrm>
            <a:off x="4533480" y="4042800"/>
            <a:ext cx="4285080" cy="3367440"/>
          </a:xfrm>
          <a:prstGeom prst="rect">
            <a:avLst/>
          </a:prstGeom>
          <a:ln>
            <a:noFill/>
          </a:ln>
        </p:spPr>
      </p:pic>
      <p:pic>
        <p:nvPicPr>
          <p:cNvPr id="117" name="Picture 7" descr=""/>
          <p:cNvPicPr/>
          <p:nvPr/>
        </p:nvPicPr>
        <p:blipFill>
          <a:blip r:embed="rId2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18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142B617E-D97D-4FD1-B97F-265FB6028E19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 – Parameter Adjustment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where adjusted to reveal hidden emergent behavior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parameters that could be adjusted globally where explored including;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Virtual force characteristics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036440" indent="-342720">
              <a:lnSpc>
                <a:spcPct val="100000"/>
              </a:lnSpc>
              <a:buClr>
                <a:srgbClr val="1a365d"/>
              </a:buClr>
              <a:buFont typeface="Arial"/>
              <a:buChar char="−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Force profile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036440" indent="-342720">
              <a:lnSpc>
                <a:spcPct val="100000"/>
              </a:lnSpc>
              <a:buClr>
                <a:srgbClr val="1a365d"/>
              </a:buClr>
              <a:buFont typeface="Arial"/>
              <a:buChar char="−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force magnitudes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036440" indent="-342720">
              <a:lnSpc>
                <a:spcPct val="100000"/>
              </a:lnSpc>
              <a:buClr>
                <a:srgbClr val="1a365d"/>
              </a:buClr>
              <a:buFont typeface="Arial"/>
              <a:buChar char="−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Equilibrium distance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036440" indent="-342720">
              <a:lnSpc>
                <a:spcPct val="100000"/>
              </a:lnSpc>
              <a:buClr>
                <a:srgbClr val="1a365d"/>
              </a:buClr>
              <a:buFont typeface="Arial"/>
              <a:buChar char="−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sensing distance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Region based weighting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forces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80496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6" descr=""/>
          <p:cNvPicPr/>
          <p:nvPr/>
        </p:nvPicPr>
        <p:blipFill>
          <a:blip r:embed="rId1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23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B2DB17E6-7741-406C-9F42-685082BCB6AB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5" name="Picture 15" descr=""/>
          <p:cNvPicPr/>
          <p:nvPr/>
        </p:nvPicPr>
        <p:blipFill>
          <a:blip r:embed="rId2"/>
          <a:srcRect l="0" t="0" r="0" b="27648"/>
          <a:stretch/>
        </p:blipFill>
        <p:spPr>
          <a:xfrm>
            <a:off x="8236800" y="3308400"/>
            <a:ext cx="4311360" cy="307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2826360" y="640080"/>
            <a:ext cx="10048680" cy="45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abe0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 – Emergent Behavior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2826360" y="1763280"/>
            <a:ext cx="828684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emergent behavior such as clustering observed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Tuning the virtual force curve parameters allowed ordered ‘crystalline’ formations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1a365d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a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Regional equilibrium distances and a global force resulted in an ‘Arrow Formation</a:t>
            </a:r>
            <a:r>
              <a:rPr b="0" lang="en-US" sz="24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</a:t>
            </a:r>
            <a:endParaRPr b="0" lang="en-US" sz="1500" spc="-1" strike="noStrike">
              <a:solidFill>
                <a:srgbClr val="1b365d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6" descr=""/>
          <p:cNvPicPr/>
          <p:nvPr/>
        </p:nvPicPr>
        <p:blipFill>
          <a:blip r:embed="rId1"/>
          <a:srcRect l="10736" t="4998" r="35367" b="6657"/>
          <a:stretch/>
        </p:blipFill>
        <p:spPr>
          <a:xfrm>
            <a:off x="4658040" y="3824280"/>
            <a:ext cx="3845880" cy="3845160"/>
          </a:xfrm>
          <a:prstGeom prst="rect">
            <a:avLst/>
          </a:prstGeom>
          <a:ln>
            <a:noFill/>
          </a:ln>
        </p:spPr>
      </p:pic>
      <p:pic>
        <p:nvPicPr>
          <p:cNvPr id="129" name="Picture 7" descr=""/>
          <p:cNvPicPr/>
          <p:nvPr/>
        </p:nvPicPr>
        <p:blipFill>
          <a:blip r:embed="rId2"/>
          <a:stretch/>
        </p:blipFill>
        <p:spPr>
          <a:xfrm>
            <a:off x="11546280" y="203040"/>
            <a:ext cx="1611360" cy="786960"/>
          </a:xfrm>
          <a:prstGeom prst="rect">
            <a:avLst/>
          </a:prstGeom>
          <a:ln>
            <a:noFill/>
          </a:ln>
        </p:spPr>
      </p:pic>
      <p:sp>
        <p:nvSpPr>
          <p:cNvPr id="130" name="TextShape 3"/>
          <p:cNvSpPr txBox="1"/>
          <p:nvPr/>
        </p:nvSpPr>
        <p:spPr>
          <a:xfrm>
            <a:off x="628200" y="7203960"/>
            <a:ext cx="466308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Emergent Behavior from Local Sensing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1" name="TextShape 4"/>
          <p:cNvSpPr txBox="1"/>
          <p:nvPr/>
        </p:nvSpPr>
        <p:spPr>
          <a:xfrm>
            <a:off x="10049040" y="7203960"/>
            <a:ext cx="3108600" cy="413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3A1671BC-75E8-4D49-8826-9EF00D90437F}" type="slidenum">
              <a:rPr b="1" lang="en-US" sz="900" spc="-1" strike="noStrike">
                <a:solidFill>
                  <a:srgbClr val="1b365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NRL_PPT_WideScreen_M10_052616</Template>
  <TotalTime>2734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2016-06-13T21:38:11Z</dcterms:created>
  <dc:creator>Microsoft Office User</dc:creator>
  <dc:description/>
  <dc:language>en-US</dc:language>
  <cp:lastModifiedBy/>
  <dcterms:modified xsi:type="dcterms:W3CDTF">2019-08-02T10:56:38Z</dcterms:modified>
  <cp:revision>167</cp:revision>
  <dc:subject/>
  <dc:title>Emergent Behavior from Local Sensing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